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58" r:id="rId4"/>
    <p:sldId id="259" r:id="rId5"/>
    <p:sldId id="261" r:id="rId6"/>
    <p:sldId id="262" r:id="rId7"/>
    <p:sldId id="263" r:id="rId8"/>
    <p:sldId id="272" r:id="rId9"/>
    <p:sldId id="273" r:id="rId10"/>
    <p:sldId id="274" r:id="rId11"/>
    <p:sldId id="269" r:id="rId12"/>
    <p:sldId id="270" r:id="rId13"/>
    <p:sldId id="271" r:id="rId14"/>
    <p:sldId id="265" r:id="rId15"/>
    <p:sldId id="276" r:id="rId16"/>
    <p:sldId id="26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 Id="rId4"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0464C6F-6913-407F-9AF1-F516638DF248}" type="datetimeFigureOut">
              <a:rPr lang="en-US" smtClean="0"/>
              <a:pPr/>
              <a:t>11/5/2012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D8CFB0-26ED-43F0-A512-E4F14E141E9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fld id="{B0464C6F-6913-407F-9AF1-F516638DF248}" type="datetimeFigureOut">
              <a:rPr lang="en-US" smtClean="0"/>
              <a:pPr/>
              <a:t>11/5/2012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fld id="{31D8CFB0-26ED-43F0-A512-E4F14E141E9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package" Target="../embeddings/Microsoft_Office_Word_Document5.docx"/><Relationship Id="rId5" Type="http://schemas.openxmlformats.org/officeDocument/2006/relationships/package" Target="../embeddings/Microsoft_Office_Word_Document4.docx"/><Relationship Id="rId4" Type="http://schemas.openxmlformats.org/officeDocument/2006/relationships/package" Target="../embeddings/Microsoft_Office_Word_Document3.docx"/></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Office_Word_Document6.docx"/><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package" Target="../embeddings/Microsoft_Office_Word_Document8.docx"/><Relationship Id="rId4" Type="http://schemas.openxmlformats.org/officeDocument/2006/relationships/package" Target="../embeddings/Microsoft_Office_Word_Document7.docx"/></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Office_Word_Document9.docx"/><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EDUC 200C</a:t>
            </a:r>
            <a:br>
              <a:rPr lang="en-US" dirty="0" smtClean="0"/>
            </a:br>
            <a:r>
              <a:rPr lang="en-US" dirty="0" smtClean="0"/>
              <a:t>Section 5–Hypothesis Testing Forever </a:t>
            </a:r>
            <a:endParaRPr lang="en-US" dirty="0"/>
          </a:p>
        </p:txBody>
      </p:sp>
      <p:sp>
        <p:nvSpPr>
          <p:cNvPr id="3" name="Subtitle 2"/>
          <p:cNvSpPr>
            <a:spLocks noGrp="1"/>
          </p:cNvSpPr>
          <p:nvPr>
            <p:ph type="subTitle" idx="1"/>
          </p:nvPr>
        </p:nvSpPr>
        <p:spPr/>
        <p:txBody>
          <a:bodyPr/>
          <a:lstStyle/>
          <a:p>
            <a:endParaRPr lang="en-US" dirty="0" smtClean="0"/>
          </a:p>
          <a:p>
            <a:r>
              <a:rPr lang="en-US" dirty="0" smtClean="0"/>
              <a:t>November 2, 2012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lstStyle/>
          <a:p>
            <a:r>
              <a:rPr lang="en-US" dirty="0" smtClean="0"/>
              <a:t>Quick review of hypothesis testing</a:t>
            </a:r>
          </a:p>
          <a:p>
            <a:r>
              <a:rPr lang="en-US" dirty="0" smtClean="0"/>
              <a:t>Confidence intervals</a:t>
            </a:r>
          </a:p>
          <a:p>
            <a:r>
              <a:rPr lang="en-US" dirty="0" smtClean="0"/>
              <a:t>Stata</a:t>
            </a:r>
          </a:p>
          <a:p>
            <a:r>
              <a:rPr lang="en-US" dirty="0" smtClean="0"/>
              <a:t>Practice Problem</a:t>
            </a:r>
          </a:p>
          <a:p>
            <a:r>
              <a:rPr lang="en-US" dirty="0" smtClean="0"/>
              <a:t>Questions?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General Idea of Hypothesis Testing</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smtClean="0"/>
              <a:t>We’re good at “the SAT question”—given a population mean and standard deviation, how rare is observing a particular score? </a:t>
            </a:r>
            <a:r>
              <a:rPr lang="en-US" sz="2200" dirty="0" smtClean="0"/>
              <a:t>(we all know our percentile on the GRE, for example, and what that means)</a:t>
            </a:r>
          </a:p>
          <a:p>
            <a:r>
              <a:rPr lang="en-US" dirty="0" smtClean="0"/>
              <a:t>Hypothesis testing is the same, except we have:</a:t>
            </a:r>
          </a:p>
          <a:p>
            <a:pPr lvl="1"/>
            <a:r>
              <a:rPr lang="en-US" dirty="0" smtClean="0"/>
              <a:t>Sample means instead of test scores</a:t>
            </a:r>
          </a:p>
          <a:p>
            <a:pPr lvl="1"/>
            <a:r>
              <a:rPr lang="en-US" dirty="0" smtClean="0"/>
              <a:t>Null hypothesis instead of population mean</a:t>
            </a:r>
          </a:p>
          <a:p>
            <a:pPr lvl="1"/>
            <a:r>
              <a:rPr lang="en-US" dirty="0" smtClean="0"/>
              <a:t>Standard error instead of standard deviation</a:t>
            </a:r>
          </a:p>
          <a:p>
            <a:r>
              <a:rPr lang="en-US" dirty="0" smtClean="0"/>
              <a:t>We want to know, is our sample mean likely to have come from the population described by the null hypothesis?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Intervals</a:t>
            </a:r>
            <a:endParaRPr lang="en-US" dirty="0"/>
          </a:p>
        </p:txBody>
      </p:sp>
      <p:sp>
        <p:nvSpPr>
          <p:cNvPr id="3" name="Content Placeholder 2"/>
          <p:cNvSpPr>
            <a:spLocks noGrp="1"/>
          </p:cNvSpPr>
          <p:nvPr>
            <p:ph idx="1"/>
          </p:nvPr>
        </p:nvSpPr>
        <p:spPr/>
        <p:txBody>
          <a:bodyPr/>
          <a:lstStyle/>
          <a:p>
            <a:r>
              <a:rPr lang="en-US" dirty="0" smtClean="0"/>
              <a:t>Allows us to give a range of scores in which we are “confident” that the true mean of the population our sample was drawn from resides.</a:t>
            </a:r>
          </a:p>
          <a:p>
            <a:r>
              <a:rPr lang="en-US" dirty="0" smtClean="0"/>
              <a:t>We know our sample mean has a 95% chance of being within a certain distance of the mean of the true population from which the sample was drawn </a:t>
            </a:r>
            <a:r>
              <a:rPr lang="en-US" sz="2400" dirty="0" smtClean="0"/>
              <a:t>(this might not be the null hypothesis population)</a:t>
            </a:r>
            <a:endParaRPr lang="en-US" dirty="0" smtClean="0"/>
          </a:p>
          <a:p>
            <a:r>
              <a:rPr lang="en-US" dirty="0" smtClean="0"/>
              <a:t>What is this distance?</a:t>
            </a:r>
          </a:p>
          <a:p>
            <a:pPr lvl="1"/>
            <a:r>
              <a:rPr lang="en-US" dirty="0" smtClean="0"/>
              <a:t>Depends on the critical t value of our sample, t</a:t>
            </a:r>
            <a:r>
              <a:rPr lang="el-GR" baseline="-25000" dirty="0" smtClean="0"/>
              <a:t>α</a:t>
            </a:r>
            <a:endParaRPr lang="en-US" baseline="-25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intervals with Z-scores</a:t>
            </a:r>
            <a:endParaRPr lang="en-US" dirty="0"/>
          </a:p>
        </p:txBody>
      </p:sp>
      <p:sp>
        <p:nvSpPr>
          <p:cNvPr id="3" name="Content Placeholder 2"/>
          <p:cNvSpPr>
            <a:spLocks noGrp="1"/>
          </p:cNvSpPr>
          <p:nvPr>
            <p:ph idx="1"/>
          </p:nvPr>
        </p:nvSpPr>
        <p:spPr>
          <a:xfrm>
            <a:off x="457200" y="1600200"/>
            <a:ext cx="8229600" cy="4800600"/>
          </a:xfrm>
        </p:spPr>
        <p:txBody>
          <a:bodyPr/>
          <a:lstStyle/>
          <a:p>
            <a:r>
              <a:rPr lang="en-US" sz="2800" dirty="0" smtClean="0"/>
              <a:t>We know with 95% confidence that our sample mean is no more than 1.96 standard deviations from the true mean.</a:t>
            </a:r>
          </a:p>
          <a:p>
            <a:endParaRPr lang="en-US" sz="2400" dirty="0" smtClean="0"/>
          </a:p>
          <a:p>
            <a:r>
              <a:rPr lang="en-US" sz="2800" dirty="0" smtClean="0"/>
              <a:t>That is, the z score of the true mean (of the population from which our sample was drawn…might not be null hypothesis population) is within 1.96 of our sample mean z score.</a:t>
            </a:r>
          </a:p>
          <a:p>
            <a:endParaRPr lang="en-US" sz="2800" dirty="0" smtClean="0"/>
          </a:p>
          <a:p>
            <a:r>
              <a:rPr lang="en-US" sz="2800" dirty="0" smtClean="0"/>
              <a:t>Another way to see it:  we reject the null hypothesis for any z value not between -1.96 and 1.96.</a:t>
            </a:r>
          </a:p>
          <a:p>
            <a:endParaRPr lang="en-US" sz="2400" dirty="0"/>
          </a:p>
        </p:txBody>
      </p:sp>
      <p:graphicFrame>
        <p:nvGraphicFramePr>
          <p:cNvPr id="16388" name="Object 4"/>
          <p:cNvGraphicFramePr>
            <a:graphicFrameLocks noChangeAspect="1"/>
          </p:cNvGraphicFramePr>
          <p:nvPr/>
        </p:nvGraphicFramePr>
        <p:xfrm>
          <a:off x="-2438400" y="2819400"/>
          <a:ext cx="14396955" cy="528637"/>
        </p:xfrm>
        <a:graphic>
          <a:graphicData uri="http://schemas.openxmlformats.org/presentationml/2006/ole">
            <p:oleObj spid="_x0000_s16388" name="Document" r:id="rId3" imgW="9157110" imgH="336084" progId="Word.Document.12">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Interval math…</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smtClean="0"/>
              <a:t>The z score of the true mean is always zero</a:t>
            </a:r>
          </a:p>
          <a:p>
            <a:endParaRPr lang="en-US" dirty="0" smtClean="0"/>
          </a:p>
          <a:p>
            <a:r>
              <a:rPr lang="en-US" dirty="0" smtClean="0"/>
              <a:t>Substitute the z score formula</a:t>
            </a:r>
          </a:p>
          <a:p>
            <a:endParaRPr lang="en-US" dirty="0" smtClean="0"/>
          </a:p>
          <a:p>
            <a:endParaRPr lang="en-US" dirty="0" smtClean="0"/>
          </a:p>
          <a:p>
            <a:r>
              <a:rPr lang="en-US" dirty="0" smtClean="0"/>
              <a:t>Multiply by the standard error</a:t>
            </a:r>
          </a:p>
          <a:p>
            <a:endParaRPr lang="en-US" dirty="0" smtClean="0"/>
          </a:p>
          <a:p>
            <a:r>
              <a:rPr lang="en-US" dirty="0" smtClean="0"/>
              <a:t>Add the population mean</a:t>
            </a:r>
          </a:p>
          <a:p>
            <a:endParaRPr lang="en-US" dirty="0" smtClean="0"/>
          </a:p>
          <a:p>
            <a:endParaRPr lang="en-US" dirty="0"/>
          </a:p>
        </p:txBody>
      </p:sp>
      <p:graphicFrame>
        <p:nvGraphicFramePr>
          <p:cNvPr id="17414" name="Object 6"/>
          <p:cNvGraphicFramePr>
            <a:graphicFrameLocks noChangeAspect="1"/>
          </p:cNvGraphicFramePr>
          <p:nvPr/>
        </p:nvGraphicFramePr>
        <p:xfrm>
          <a:off x="1524000" y="2057400"/>
          <a:ext cx="6096000" cy="409575"/>
        </p:xfrm>
        <a:graphic>
          <a:graphicData uri="http://schemas.openxmlformats.org/presentationml/2006/ole">
            <p:oleObj spid="_x0000_s17414" name="Document" r:id="rId3" imgW="9145675" imgH="615195" progId="Word.Document.12">
              <p:embed/>
            </p:oleObj>
          </a:graphicData>
        </a:graphic>
      </p:graphicFrame>
      <p:graphicFrame>
        <p:nvGraphicFramePr>
          <p:cNvPr id="17415" name="Object 7"/>
          <p:cNvGraphicFramePr>
            <a:graphicFrameLocks noChangeAspect="1"/>
          </p:cNvGraphicFramePr>
          <p:nvPr/>
        </p:nvGraphicFramePr>
        <p:xfrm>
          <a:off x="1524000" y="3124200"/>
          <a:ext cx="6096000" cy="846137"/>
        </p:xfrm>
        <a:graphic>
          <a:graphicData uri="http://schemas.openxmlformats.org/presentationml/2006/ole">
            <p:oleObj spid="_x0000_s17415" name="Document" r:id="rId4" imgW="9157110" imgH="1269852" progId="Word.Document.12">
              <p:embed/>
            </p:oleObj>
          </a:graphicData>
        </a:graphic>
      </p:graphicFrame>
      <p:graphicFrame>
        <p:nvGraphicFramePr>
          <p:cNvPr id="17416" name="Object 8"/>
          <p:cNvGraphicFramePr>
            <a:graphicFrameLocks noChangeAspect="1"/>
          </p:cNvGraphicFramePr>
          <p:nvPr/>
        </p:nvGraphicFramePr>
        <p:xfrm>
          <a:off x="1524000" y="4916487"/>
          <a:ext cx="6096000" cy="417513"/>
        </p:xfrm>
        <a:graphic>
          <a:graphicData uri="http://schemas.openxmlformats.org/presentationml/2006/ole">
            <p:oleObj spid="_x0000_s17416" name="Document" r:id="rId5" imgW="9145675" imgH="625976" progId="Word.Document.12">
              <p:embed/>
            </p:oleObj>
          </a:graphicData>
        </a:graphic>
      </p:graphicFrame>
      <p:graphicFrame>
        <p:nvGraphicFramePr>
          <p:cNvPr id="17417" name="Object 9"/>
          <p:cNvGraphicFramePr>
            <a:graphicFrameLocks noChangeAspect="1"/>
          </p:cNvGraphicFramePr>
          <p:nvPr/>
        </p:nvGraphicFramePr>
        <p:xfrm>
          <a:off x="1447800" y="6096000"/>
          <a:ext cx="6096000" cy="417513"/>
        </p:xfrm>
        <a:graphic>
          <a:graphicData uri="http://schemas.openxmlformats.org/presentationml/2006/ole">
            <p:oleObj spid="_x0000_s17417" name="Document" r:id="rId6" imgW="9145675" imgH="625976" progId="Word.Document.12">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Intervals</a:t>
            </a:r>
            <a:endParaRPr lang="en-US" dirty="0"/>
          </a:p>
        </p:txBody>
      </p:sp>
      <p:sp>
        <p:nvSpPr>
          <p:cNvPr id="3" name="Content Placeholder 2"/>
          <p:cNvSpPr>
            <a:spLocks noGrp="1"/>
          </p:cNvSpPr>
          <p:nvPr>
            <p:ph idx="1"/>
          </p:nvPr>
        </p:nvSpPr>
        <p:spPr/>
        <p:txBody>
          <a:bodyPr/>
          <a:lstStyle/>
          <a:p>
            <a:r>
              <a:rPr lang="en-US" dirty="0" smtClean="0"/>
              <a:t>Thus we have that the true population mean lies, with 95% confidence in the range</a:t>
            </a:r>
          </a:p>
          <a:p>
            <a:endParaRPr lang="en-US" dirty="0" smtClean="0"/>
          </a:p>
          <a:p>
            <a:r>
              <a:rPr lang="en-US" dirty="0" smtClean="0"/>
              <a:t>We can generalize this for other levels of confidence by changing our critical z value</a:t>
            </a:r>
          </a:p>
          <a:p>
            <a:endParaRPr lang="en-US" dirty="0" smtClean="0"/>
          </a:p>
          <a:p>
            <a:r>
              <a:rPr lang="en-US" dirty="0" smtClean="0"/>
              <a:t>We can also generalize for the t distribution</a:t>
            </a:r>
          </a:p>
          <a:p>
            <a:endParaRPr lang="en-US" dirty="0" smtClean="0"/>
          </a:p>
          <a:p>
            <a:endParaRPr lang="en-US" dirty="0" smtClean="0"/>
          </a:p>
        </p:txBody>
      </p:sp>
      <p:graphicFrame>
        <p:nvGraphicFramePr>
          <p:cNvPr id="18435" name="Object 3"/>
          <p:cNvGraphicFramePr>
            <a:graphicFrameLocks noChangeAspect="1"/>
          </p:cNvGraphicFramePr>
          <p:nvPr/>
        </p:nvGraphicFramePr>
        <p:xfrm>
          <a:off x="1600200" y="2743200"/>
          <a:ext cx="6096000" cy="417513"/>
        </p:xfrm>
        <a:graphic>
          <a:graphicData uri="http://schemas.openxmlformats.org/presentationml/2006/ole">
            <p:oleObj spid="_x0000_s18435" name="Document" r:id="rId3" imgW="9157110" imgH="626470" progId="Word.Document.12">
              <p:embed/>
            </p:oleObj>
          </a:graphicData>
        </a:graphic>
      </p:graphicFrame>
      <p:graphicFrame>
        <p:nvGraphicFramePr>
          <p:cNvPr id="18436" name="Object 4"/>
          <p:cNvGraphicFramePr>
            <a:graphicFrameLocks noChangeAspect="1"/>
          </p:cNvGraphicFramePr>
          <p:nvPr/>
        </p:nvGraphicFramePr>
        <p:xfrm>
          <a:off x="1524000" y="4459287"/>
          <a:ext cx="6096000" cy="417513"/>
        </p:xfrm>
        <a:graphic>
          <a:graphicData uri="http://schemas.openxmlformats.org/presentationml/2006/ole">
            <p:oleObj spid="_x0000_s18436" name="Document" r:id="rId4" imgW="9157110" imgH="626470" progId="Word.Document.12">
              <p:embed/>
            </p:oleObj>
          </a:graphicData>
        </a:graphic>
      </p:graphicFrame>
      <p:graphicFrame>
        <p:nvGraphicFramePr>
          <p:cNvPr id="18439" name="Object 7"/>
          <p:cNvGraphicFramePr>
            <a:graphicFrameLocks noChangeAspect="1"/>
          </p:cNvGraphicFramePr>
          <p:nvPr/>
        </p:nvGraphicFramePr>
        <p:xfrm>
          <a:off x="1524000" y="5602287"/>
          <a:ext cx="6096000" cy="417513"/>
        </p:xfrm>
        <a:graphic>
          <a:graphicData uri="http://schemas.openxmlformats.org/presentationml/2006/ole">
            <p:oleObj spid="_x0000_s18439" name="Document" r:id="rId5" imgW="9157110" imgH="626470" progId="Word.Document.12">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Stata…</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Quick command to describe your data</a:t>
            </a:r>
          </a:p>
          <a:p>
            <a:pPr algn="ctr">
              <a:buNone/>
            </a:pPr>
            <a:r>
              <a:rPr lang="en-US" dirty="0" smtClean="0">
                <a:latin typeface="Courier New" pitchFamily="49" charset="0"/>
                <a:cs typeface="Courier New" pitchFamily="49" charset="0"/>
              </a:rPr>
              <a:t>summarize </a:t>
            </a:r>
            <a:r>
              <a:rPr lang="en-US" i="1" dirty="0" err="1" smtClean="0">
                <a:latin typeface="Courier New" pitchFamily="49" charset="0"/>
                <a:cs typeface="Courier New" pitchFamily="49" charset="0"/>
              </a:rPr>
              <a:t>varname</a:t>
            </a:r>
            <a:endParaRPr lang="en-US" i="1" dirty="0" smtClean="0">
              <a:latin typeface="Courier New" pitchFamily="49" charset="0"/>
              <a:cs typeface="Courier New" pitchFamily="49" charset="0"/>
            </a:endParaRPr>
          </a:p>
          <a:p>
            <a:pPr algn="ctr">
              <a:buNone/>
            </a:pPr>
            <a:endParaRPr lang="en-US" i="1" dirty="0" smtClean="0">
              <a:latin typeface="Courier New" pitchFamily="49" charset="0"/>
              <a:cs typeface="Courier New" pitchFamily="49" charset="0"/>
            </a:endParaRPr>
          </a:p>
          <a:p>
            <a:r>
              <a:rPr lang="en-US" dirty="0" smtClean="0"/>
              <a:t>This also has the “detail” option, which gives more detail</a:t>
            </a:r>
          </a:p>
          <a:p>
            <a:endParaRPr lang="en-US" dirty="0" smtClean="0"/>
          </a:p>
          <a:p>
            <a:r>
              <a:rPr lang="en-US" dirty="0" smtClean="0"/>
              <a:t>“Summarize” can be shortened to “sum” and “detail” to “d” so we can write</a:t>
            </a:r>
          </a:p>
          <a:p>
            <a:pPr algn="ctr">
              <a:buNone/>
            </a:pPr>
            <a:r>
              <a:rPr lang="en-US" dirty="0" smtClean="0">
                <a:latin typeface="Courier New" pitchFamily="49" charset="0"/>
                <a:cs typeface="Courier New" pitchFamily="49" charset="0"/>
              </a:rPr>
              <a:t>summarize </a:t>
            </a:r>
            <a:r>
              <a:rPr lang="en-US" i="1" dirty="0" err="1" smtClean="0">
                <a:latin typeface="Courier New" pitchFamily="49" charset="0"/>
                <a:cs typeface="Courier New" pitchFamily="49" charset="0"/>
              </a:rPr>
              <a:t>varname</a:t>
            </a:r>
            <a:r>
              <a:rPr lang="en-US" dirty="0" smtClean="0">
                <a:latin typeface="Courier New" pitchFamily="49" charset="0"/>
                <a:cs typeface="Courier New" pitchFamily="49" charset="0"/>
              </a:rPr>
              <a:t>, detail</a:t>
            </a:r>
          </a:p>
          <a:p>
            <a:pPr>
              <a:buNone/>
            </a:pPr>
            <a:r>
              <a:rPr lang="en-US" dirty="0" smtClean="0"/>
              <a:t>Or</a:t>
            </a:r>
          </a:p>
          <a:p>
            <a:pPr algn="ctr">
              <a:buNone/>
            </a:pPr>
            <a:r>
              <a:rPr lang="en-US" dirty="0" smtClean="0">
                <a:latin typeface="Courier New" pitchFamily="49" charset="0"/>
                <a:cs typeface="Courier New" pitchFamily="49" charset="0"/>
              </a:rPr>
              <a:t>sum </a:t>
            </a:r>
            <a:r>
              <a:rPr lang="en-US" i="1" dirty="0" err="1" smtClean="0">
                <a:latin typeface="Courier New" pitchFamily="49" charset="0"/>
                <a:cs typeface="Courier New" pitchFamily="49" charset="0"/>
              </a:rPr>
              <a:t>varname</a:t>
            </a:r>
            <a:r>
              <a:rPr lang="en-US" dirty="0" smtClean="0">
                <a:latin typeface="Courier New" pitchFamily="49" charset="0"/>
                <a:cs typeface="Courier New" pitchFamily="49" charset="0"/>
              </a:rPr>
              <a:t>, d</a:t>
            </a:r>
            <a:endParaRPr lang="en-US"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sz="3600" dirty="0" smtClean="0"/>
              <a:t>Say we have a sample of reading scores…</a:t>
            </a:r>
            <a:endParaRPr lang="en-US" sz="3600" dirty="0"/>
          </a:p>
        </p:txBody>
      </p:sp>
      <p:sp>
        <p:nvSpPr>
          <p:cNvPr id="3" name="Content Placeholder 2"/>
          <p:cNvSpPr>
            <a:spLocks noGrp="1"/>
          </p:cNvSpPr>
          <p:nvPr>
            <p:ph idx="1"/>
          </p:nvPr>
        </p:nvSpPr>
        <p:spPr>
          <a:xfrm>
            <a:off x="457200" y="1219200"/>
            <a:ext cx="8229600" cy="4525963"/>
          </a:xfrm>
        </p:spPr>
        <p:txBody>
          <a:bodyPr/>
          <a:lstStyle/>
          <a:p>
            <a:pPr>
              <a:buNone/>
            </a:pPr>
            <a:r>
              <a:rPr lang="en-US" sz="1300" dirty="0" smtClean="0">
                <a:latin typeface="Courier New" pitchFamily="49" charset="0"/>
                <a:cs typeface="Courier New" pitchFamily="49" charset="0"/>
              </a:rPr>
              <a:t>. sum </a:t>
            </a:r>
            <a:r>
              <a:rPr lang="en-US" sz="1300" dirty="0" err="1" smtClean="0">
                <a:latin typeface="Courier New" pitchFamily="49" charset="0"/>
                <a:cs typeface="Courier New" pitchFamily="49" charset="0"/>
              </a:rPr>
              <a:t>rdg</a:t>
            </a:r>
            <a:endParaRPr lang="en-US" sz="1300" dirty="0" smtClean="0">
              <a:latin typeface="Courier New" pitchFamily="49" charset="0"/>
              <a:cs typeface="Courier New" pitchFamily="49" charset="0"/>
            </a:endParaRPr>
          </a:p>
          <a:p>
            <a:pPr>
              <a:buNone/>
            </a:pPr>
            <a:endParaRPr lang="en-US" sz="1300" dirty="0" smtClean="0">
              <a:latin typeface="Courier New" pitchFamily="49" charset="0"/>
              <a:cs typeface="Courier New" pitchFamily="49" charset="0"/>
            </a:endParaRPr>
          </a:p>
          <a:p>
            <a:pPr>
              <a:buNone/>
            </a:pPr>
            <a:r>
              <a:rPr lang="en-US" sz="1300" dirty="0" smtClean="0">
                <a:latin typeface="Courier New" pitchFamily="49" charset="0"/>
                <a:cs typeface="Courier New" pitchFamily="49" charset="0"/>
              </a:rPr>
              <a:t>    Variable |       </a:t>
            </a:r>
            <a:r>
              <a:rPr lang="en-US" sz="1300" dirty="0" err="1" smtClean="0">
                <a:latin typeface="Courier New" pitchFamily="49" charset="0"/>
                <a:cs typeface="Courier New" pitchFamily="49" charset="0"/>
              </a:rPr>
              <a:t>Obs</a:t>
            </a:r>
            <a:r>
              <a:rPr lang="en-US" sz="1300" dirty="0" smtClean="0">
                <a:latin typeface="Courier New" pitchFamily="49" charset="0"/>
                <a:cs typeface="Courier New" pitchFamily="49" charset="0"/>
              </a:rPr>
              <a:t>        Mean    Std. Dev.       Min        Max</a:t>
            </a:r>
          </a:p>
          <a:p>
            <a:pPr>
              <a:buNone/>
            </a:pPr>
            <a:r>
              <a:rPr lang="en-US" sz="1300" dirty="0" smtClean="0">
                <a:latin typeface="Courier New" pitchFamily="49" charset="0"/>
                <a:cs typeface="Courier New" pitchFamily="49" charset="0"/>
              </a:rPr>
              <a:t>-------------+--------------------------------------------------------</a:t>
            </a:r>
          </a:p>
          <a:p>
            <a:pPr>
              <a:buNone/>
            </a:pPr>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 |       300      52.444    9.977027         31         76</a:t>
            </a:r>
          </a:p>
          <a:p>
            <a:pPr>
              <a:buNone/>
            </a:pPr>
            <a:endParaRPr lang="en-US" sz="1300" dirty="0" smtClean="0">
              <a:latin typeface="Courier New" pitchFamily="49" charset="0"/>
              <a:cs typeface="Courier New" pitchFamily="49" charset="0"/>
            </a:endParaRPr>
          </a:p>
          <a:p>
            <a:pPr>
              <a:buNone/>
            </a:pPr>
            <a:endParaRPr lang="en-US" sz="1300" dirty="0" smtClean="0">
              <a:latin typeface="Courier New" pitchFamily="49" charset="0"/>
              <a:cs typeface="Courier New" pitchFamily="49" charset="0"/>
            </a:endParaRPr>
          </a:p>
          <a:p>
            <a:pPr>
              <a:buNone/>
            </a:pPr>
            <a:r>
              <a:rPr lang="en-US" sz="1300" dirty="0" smtClean="0">
                <a:latin typeface="Courier New" pitchFamily="49" charset="0"/>
                <a:cs typeface="Courier New" pitchFamily="49" charset="0"/>
              </a:rPr>
              <a:t>. sum </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 d</a:t>
            </a:r>
          </a:p>
          <a:p>
            <a:pPr>
              <a:buNone/>
            </a:pPr>
            <a:endParaRPr lang="en-US" sz="1300" dirty="0" smtClean="0">
              <a:latin typeface="Courier New" pitchFamily="49" charset="0"/>
              <a:cs typeface="Courier New" pitchFamily="49" charset="0"/>
            </a:endParaRPr>
          </a:p>
          <a:p>
            <a:pPr>
              <a:buNone/>
            </a:pPr>
            <a:r>
              <a:rPr lang="en-US" sz="1300" dirty="0" smtClean="0">
                <a:latin typeface="Courier New" pitchFamily="49" charset="0"/>
                <a:cs typeface="Courier New" pitchFamily="49" charset="0"/>
              </a:rPr>
              <a:t>                             RDG</a:t>
            </a:r>
          </a:p>
          <a:p>
            <a:pPr>
              <a:buNone/>
            </a:pPr>
            <a:r>
              <a:rPr lang="en-US" sz="1300" dirty="0" smtClean="0">
                <a:latin typeface="Courier New" pitchFamily="49" charset="0"/>
                <a:cs typeface="Courier New" pitchFamily="49" charset="0"/>
              </a:rPr>
              <a:t>-------------------------------------------------------------</a:t>
            </a:r>
          </a:p>
          <a:p>
            <a:pPr>
              <a:buNone/>
            </a:pPr>
            <a:r>
              <a:rPr lang="en-US" sz="1300" dirty="0" smtClean="0">
                <a:latin typeface="Courier New" pitchFamily="49" charset="0"/>
                <a:cs typeface="Courier New" pitchFamily="49" charset="0"/>
              </a:rPr>
              <a:t>      Percentiles      Smallest</a:t>
            </a:r>
          </a:p>
          <a:p>
            <a:pPr>
              <a:buNone/>
            </a:pPr>
            <a:r>
              <a:rPr lang="en-US" sz="1300" dirty="0" smtClean="0">
                <a:latin typeface="Courier New" pitchFamily="49" charset="0"/>
                <a:cs typeface="Courier New" pitchFamily="49" charset="0"/>
              </a:rPr>
              <a:t> 1%         33.6             31</a:t>
            </a:r>
          </a:p>
          <a:p>
            <a:pPr>
              <a:buNone/>
            </a:pPr>
            <a:r>
              <a:rPr lang="en-US" sz="1300" dirty="0" smtClean="0">
                <a:latin typeface="Courier New" pitchFamily="49" charset="0"/>
                <a:cs typeface="Courier New" pitchFamily="49" charset="0"/>
              </a:rPr>
              <a:t> 5%         36.3           33.6</a:t>
            </a:r>
          </a:p>
          <a:p>
            <a:pPr>
              <a:buNone/>
            </a:pPr>
            <a:r>
              <a:rPr lang="en-US" sz="1300" dirty="0" smtClean="0">
                <a:latin typeface="Courier New" pitchFamily="49" charset="0"/>
                <a:cs typeface="Courier New" pitchFamily="49" charset="0"/>
              </a:rPr>
              <a:t>10%         38.9           33.6       </a:t>
            </a:r>
            <a:r>
              <a:rPr lang="en-US" sz="1300" dirty="0" err="1" smtClean="0">
                <a:latin typeface="Courier New" pitchFamily="49" charset="0"/>
                <a:cs typeface="Courier New" pitchFamily="49" charset="0"/>
              </a:rPr>
              <a:t>Obs</a:t>
            </a:r>
            <a:r>
              <a:rPr lang="en-US" sz="1300" dirty="0" smtClean="0">
                <a:latin typeface="Courier New" pitchFamily="49" charset="0"/>
                <a:cs typeface="Courier New" pitchFamily="49" charset="0"/>
              </a:rPr>
              <a:t>                 300</a:t>
            </a:r>
          </a:p>
          <a:p>
            <a:pPr>
              <a:buNone/>
            </a:pPr>
            <a:r>
              <a:rPr lang="en-US" sz="1300" dirty="0" smtClean="0">
                <a:latin typeface="Courier New" pitchFamily="49" charset="0"/>
                <a:cs typeface="Courier New" pitchFamily="49" charset="0"/>
              </a:rPr>
              <a:t>25%         44.2           33.6       Sum of </a:t>
            </a:r>
            <a:r>
              <a:rPr lang="en-US" sz="1300" dirty="0" err="1" smtClean="0">
                <a:latin typeface="Courier New" pitchFamily="49" charset="0"/>
                <a:cs typeface="Courier New" pitchFamily="49" charset="0"/>
              </a:rPr>
              <a:t>Wgt</a:t>
            </a:r>
            <a:r>
              <a:rPr lang="en-US" sz="1300" dirty="0" smtClean="0">
                <a:latin typeface="Courier New" pitchFamily="49" charset="0"/>
                <a:cs typeface="Courier New" pitchFamily="49" charset="0"/>
              </a:rPr>
              <a:t>.         300</a:t>
            </a:r>
          </a:p>
          <a:p>
            <a:pPr>
              <a:buNone/>
            </a:pPr>
            <a:endParaRPr lang="en-US" sz="1300" dirty="0" smtClean="0">
              <a:latin typeface="Courier New" pitchFamily="49" charset="0"/>
              <a:cs typeface="Courier New" pitchFamily="49" charset="0"/>
            </a:endParaRPr>
          </a:p>
          <a:p>
            <a:pPr>
              <a:buNone/>
            </a:pPr>
            <a:r>
              <a:rPr lang="en-US" sz="1300" dirty="0" smtClean="0">
                <a:latin typeface="Courier New" pitchFamily="49" charset="0"/>
                <a:cs typeface="Courier New" pitchFamily="49" charset="0"/>
              </a:rPr>
              <a:t>50%         52.1                      Mean             52.444</a:t>
            </a:r>
          </a:p>
          <a:p>
            <a:pPr>
              <a:buNone/>
            </a:pPr>
            <a:r>
              <a:rPr lang="en-US" sz="1300" dirty="0" smtClean="0">
                <a:latin typeface="Courier New" pitchFamily="49" charset="0"/>
                <a:cs typeface="Courier New" pitchFamily="49" charset="0"/>
              </a:rPr>
              <a:t>                        Largest       Std. Dev.      9.977027</a:t>
            </a:r>
          </a:p>
          <a:p>
            <a:pPr>
              <a:buNone/>
            </a:pPr>
            <a:r>
              <a:rPr lang="en-US" sz="1300" dirty="0" smtClean="0">
                <a:latin typeface="Courier New" pitchFamily="49" charset="0"/>
                <a:cs typeface="Courier New" pitchFamily="49" charset="0"/>
              </a:rPr>
              <a:t>75%         60.1           73.3</a:t>
            </a:r>
          </a:p>
          <a:p>
            <a:pPr>
              <a:buNone/>
            </a:pPr>
            <a:r>
              <a:rPr lang="en-US" sz="1300" dirty="0" smtClean="0">
                <a:latin typeface="Courier New" pitchFamily="49" charset="0"/>
                <a:cs typeface="Courier New" pitchFamily="49" charset="0"/>
              </a:rPr>
              <a:t>90%         65.4           73.3       Variance       99.54107</a:t>
            </a:r>
          </a:p>
          <a:p>
            <a:pPr>
              <a:buNone/>
            </a:pPr>
            <a:r>
              <a:rPr lang="en-US" sz="1300" dirty="0" smtClean="0">
                <a:latin typeface="Courier New" pitchFamily="49" charset="0"/>
                <a:cs typeface="Courier New" pitchFamily="49" charset="0"/>
              </a:rPr>
              <a:t>95%           68             76       </a:t>
            </a:r>
            <a:r>
              <a:rPr lang="en-US" sz="1300" dirty="0" err="1" smtClean="0">
                <a:latin typeface="Courier New" pitchFamily="49" charset="0"/>
                <a:cs typeface="Courier New" pitchFamily="49" charset="0"/>
              </a:rPr>
              <a:t>Skewness</a:t>
            </a:r>
            <a:r>
              <a:rPr lang="en-US" sz="1300" dirty="0" smtClean="0">
                <a:latin typeface="Courier New" pitchFamily="49" charset="0"/>
                <a:cs typeface="Courier New" pitchFamily="49" charset="0"/>
              </a:rPr>
              <a:t>       .1310203</a:t>
            </a:r>
          </a:p>
          <a:p>
            <a:pPr>
              <a:buNone/>
            </a:pPr>
            <a:r>
              <a:rPr lang="en-US" sz="1300" dirty="0" smtClean="0">
                <a:latin typeface="Courier New" pitchFamily="49" charset="0"/>
                <a:cs typeface="Courier New" pitchFamily="49" charset="0"/>
              </a:rPr>
              <a:t>99%         73.3             76       Kurtosis       2.272609</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Using Stata to test our null hypothesis</a:t>
            </a:r>
            <a:endParaRPr lang="en-US" sz="4000" dirty="0"/>
          </a:p>
        </p:txBody>
      </p:sp>
      <p:sp>
        <p:nvSpPr>
          <p:cNvPr id="3" name="Content Placeholder 2"/>
          <p:cNvSpPr>
            <a:spLocks noGrp="1"/>
          </p:cNvSpPr>
          <p:nvPr>
            <p:ph idx="1"/>
          </p:nvPr>
        </p:nvSpPr>
        <p:spPr/>
        <p:txBody>
          <a:bodyPr/>
          <a:lstStyle/>
          <a:p>
            <a:endParaRPr lang="en-US" dirty="0" smtClean="0"/>
          </a:p>
          <a:p>
            <a:r>
              <a:rPr lang="en-US" dirty="0" smtClean="0"/>
              <a:t>Kenji talked yesterday about running a t-test to test our null hypothesis.</a:t>
            </a:r>
          </a:p>
          <a:p>
            <a:r>
              <a:rPr lang="en-US" dirty="0" smtClean="0"/>
              <a:t>You can use this to compare the mean of a sample to a particular value.</a:t>
            </a:r>
          </a:p>
          <a:p>
            <a:pPr algn="ctr">
              <a:buNone/>
            </a:pPr>
            <a:r>
              <a:rPr lang="en-US" dirty="0" err="1" smtClean="0">
                <a:latin typeface="Courier New" pitchFamily="49" charset="0"/>
                <a:cs typeface="Courier New" pitchFamily="49" charset="0"/>
              </a:rPr>
              <a:t>ttest</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var</a:t>
            </a:r>
            <a:r>
              <a:rPr lang="en-US" dirty="0" smtClean="0">
                <a:latin typeface="Courier New" pitchFamily="49" charset="0"/>
                <a:cs typeface="Courier New" pitchFamily="49" charset="0"/>
              </a:rPr>
              <a:t>==[null </a:t>
            </a:r>
            <a:r>
              <a:rPr lang="en-US" dirty="0" err="1" smtClean="0">
                <a:latin typeface="Courier New" pitchFamily="49" charset="0"/>
                <a:cs typeface="Courier New" pitchFamily="49" charset="0"/>
              </a:rPr>
              <a:t>hyp</a:t>
            </a:r>
            <a:r>
              <a:rPr lang="en-US" dirty="0" smtClean="0">
                <a:latin typeface="Courier New" pitchFamily="49" charset="0"/>
                <a:cs typeface="Courier New" pitchFamily="49" charset="0"/>
              </a:rPr>
              <a:t>. value]</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752600"/>
            <a:ext cx="8763000" cy="3093154"/>
          </a:xfrm>
          <a:prstGeom prst="rect">
            <a:avLst/>
          </a:prstGeom>
        </p:spPr>
        <p:txBody>
          <a:bodyPr wrap="square">
            <a:spAutoFit/>
          </a:bodyPr>
          <a:lstStyle/>
          <a:p>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ttest</a:t>
            </a:r>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==50</a:t>
            </a:r>
          </a:p>
          <a:p>
            <a:endParaRPr lang="en-US" sz="1300" dirty="0" smtClean="0">
              <a:latin typeface="Courier New" pitchFamily="49" charset="0"/>
              <a:cs typeface="Courier New" pitchFamily="49" charset="0"/>
            </a:endParaRPr>
          </a:p>
          <a:p>
            <a:r>
              <a:rPr lang="en-US" sz="1300" dirty="0" smtClean="0">
                <a:latin typeface="Courier New" pitchFamily="49" charset="0"/>
                <a:cs typeface="Courier New" pitchFamily="49" charset="0"/>
              </a:rPr>
              <a:t>One-sample t test</a:t>
            </a:r>
          </a:p>
          <a:p>
            <a:r>
              <a:rPr lang="en-US" sz="1300" dirty="0" smtClean="0">
                <a:latin typeface="Courier New" pitchFamily="49" charset="0"/>
                <a:cs typeface="Courier New" pitchFamily="49" charset="0"/>
              </a:rPr>
              <a:t>------------------------------------------------------------------------------</a:t>
            </a:r>
          </a:p>
          <a:p>
            <a:r>
              <a:rPr lang="en-US" sz="1300" dirty="0" smtClean="0">
                <a:latin typeface="Courier New" pitchFamily="49" charset="0"/>
                <a:cs typeface="Courier New" pitchFamily="49" charset="0"/>
              </a:rPr>
              <a:t>Variable |     </a:t>
            </a:r>
            <a:r>
              <a:rPr lang="en-US" sz="1300" dirty="0" err="1" smtClean="0">
                <a:latin typeface="Courier New" pitchFamily="49" charset="0"/>
                <a:cs typeface="Courier New" pitchFamily="49" charset="0"/>
              </a:rPr>
              <a:t>Obs</a:t>
            </a:r>
            <a:r>
              <a:rPr lang="en-US" sz="1300" dirty="0" smtClean="0">
                <a:latin typeface="Courier New" pitchFamily="49" charset="0"/>
                <a:cs typeface="Courier New" pitchFamily="49" charset="0"/>
              </a:rPr>
              <a:t>        Mean    Std. Err.   Std. Dev.   [95% Conf. Interval]</a:t>
            </a:r>
          </a:p>
          <a:p>
            <a:r>
              <a:rPr lang="en-US" sz="1300" dirty="0" smtClean="0">
                <a:latin typeface="Courier New" pitchFamily="49" charset="0"/>
                <a:cs typeface="Courier New" pitchFamily="49" charset="0"/>
              </a:rPr>
              <a:t>---------+--------------------------------------------------------------------</a:t>
            </a:r>
          </a:p>
          <a:p>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 |     300      52.444    .5760239    9.977027    51.31043    53.57757</a:t>
            </a:r>
          </a:p>
          <a:p>
            <a:r>
              <a:rPr lang="en-US" sz="1300" dirty="0" smtClean="0">
                <a:latin typeface="Courier New" pitchFamily="49" charset="0"/>
                <a:cs typeface="Courier New" pitchFamily="49" charset="0"/>
              </a:rPr>
              <a:t>------------------------------------------------------------------------------</a:t>
            </a:r>
          </a:p>
          <a:p>
            <a:r>
              <a:rPr lang="en-US" sz="1300" dirty="0" smtClean="0">
                <a:latin typeface="Courier New" pitchFamily="49" charset="0"/>
                <a:cs typeface="Courier New" pitchFamily="49" charset="0"/>
              </a:rPr>
              <a:t>    mean = mean(</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                                              t =   4.2429</a:t>
            </a:r>
          </a:p>
          <a:p>
            <a:r>
              <a:rPr lang="en-US" sz="1300" dirty="0" smtClean="0">
                <a:latin typeface="Courier New" pitchFamily="49" charset="0"/>
                <a:cs typeface="Courier New" pitchFamily="49" charset="0"/>
              </a:rPr>
              <a:t>Ho: mean = 50                                    degrees of freedom =      299</a:t>
            </a:r>
          </a:p>
          <a:p>
            <a:endParaRPr lang="en-US" sz="1300" dirty="0" smtClean="0">
              <a:latin typeface="Courier New" pitchFamily="49" charset="0"/>
              <a:cs typeface="Courier New" pitchFamily="49" charset="0"/>
            </a:endParaRPr>
          </a:p>
          <a:p>
            <a:r>
              <a:rPr lang="en-US" sz="1300" dirty="0" smtClean="0">
                <a:latin typeface="Courier New" pitchFamily="49" charset="0"/>
                <a:cs typeface="Courier New" pitchFamily="49" charset="0"/>
              </a:rPr>
              <a:t>    Ha: mean &lt; 50               Ha: mean != 50                 Ha: mean &gt; 50</a:t>
            </a:r>
          </a:p>
          <a:p>
            <a:r>
              <a:rPr lang="en-US" sz="1300" dirty="0" smtClean="0">
                <a:latin typeface="Courier New" pitchFamily="49" charset="0"/>
                <a:cs typeface="Courier New" pitchFamily="49" charset="0"/>
              </a:rPr>
              <a:t> Pr(T &lt; t) = 1.0000         Pr(|T| &gt; |t|) = 0.0000          Pr(T &gt; t) = 0.0000</a:t>
            </a:r>
          </a:p>
          <a:p>
            <a:endParaRPr lang="en-US" sz="1300" dirty="0" smtClean="0">
              <a:latin typeface="Courier New" pitchFamily="49" charset="0"/>
              <a:cs typeface="Courier New" pitchFamily="49" charset="0"/>
            </a:endParaRPr>
          </a:p>
          <a:p>
            <a:endParaRPr lang="en-US" sz="13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752600"/>
            <a:ext cx="8763000" cy="2893100"/>
          </a:xfrm>
          <a:prstGeom prst="rect">
            <a:avLst/>
          </a:prstGeom>
        </p:spPr>
        <p:txBody>
          <a:bodyPr wrap="square">
            <a:spAutoFit/>
          </a:bodyPr>
          <a:lstStyle/>
          <a:p>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ttest</a:t>
            </a:r>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==50</a:t>
            </a:r>
          </a:p>
          <a:p>
            <a:endParaRPr lang="en-US" sz="1300" dirty="0" smtClean="0">
              <a:latin typeface="Courier New" pitchFamily="49" charset="0"/>
              <a:cs typeface="Courier New" pitchFamily="49" charset="0"/>
            </a:endParaRPr>
          </a:p>
          <a:p>
            <a:r>
              <a:rPr lang="en-US" sz="1300" dirty="0" smtClean="0">
                <a:latin typeface="Courier New" pitchFamily="49" charset="0"/>
                <a:cs typeface="Courier New" pitchFamily="49" charset="0"/>
              </a:rPr>
              <a:t>One-sample t test</a:t>
            </a:r>
          </a:p>
          <a:p>
            <a:r>
              <a:rPr lang="en-US" sz="1300" dirty="0" smtClean="0">
                <a:latin typeface="Courier New" pitchFamily="49" charset="0"/>
                <a:cs typeface="Courier New" pitchFamily="49" charset="0"/>
              </a:rPr>
              <a:t>------------------------------------------------------------------------------</a:t>
            </a:r>
          </a:p>
          <a:p>
            <a:r>
              <a:rPr lang="en-US" sz="1300" dirty="0" smtClean="0">
                <a:latin typeface="Courier New" pitchFamily="49" charset="0"/>
                <a:cs typeface="Courier New" pitchFamily="49" charset="0"/>
              </a:rPr>
              <a:t>Variable |     </a:t>
            </a:r>
            <a:r>
              <a:rPr lang="en-US" sz="1300" dirty="0" err="1" smtClean="0">
                <a:latin typeface="Courier New" pitchFamily="49" charset="0"/>
                <a:cs typeface="Courier New" pitchFamily="49" charset="0"/>
              </a:rPr>
              <a:t>Obs</a:t>
            </a:r>
            <a:r>
              <a:rPr lang="en-US" sz="1300" dirty="0" smtClean="0">
                <a:latin typeface="Courier New" pitchFamily="49" charset="0"/>
                <a:cs typeface="Courier New" pitchFamily="49" charset="0"/>
              </a:rPr>
              <a:t>        Mean    Std. Err.   Std. Dev.   [95% Conf. Interval]</a:t>
            </a:r>
          </a:p>
          <a:p>
            <a:r>
              <a:rPr lang="en-US" sz="1300" dirty="0" smtClean="0">
                <a:latin typeface="Courier New" pitchFamily="49" charset="0"/>
                <a:cs typeface="Courier New" pitchFamily="49" charset="0"/>
              </a:rPr>
              <a:t>---------+--------------------------------------------------------------------</a:t>
            </a:r>
          </a:p>
          <a:p>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 |     300      52.444    .5760239    9.977027    51.31043    53.57757</a:t>
            </a:r>
          </a:p>
          <a:p>
            <a:r>
              <a:rPr lang="en-US" sz="1300" dirty="0" smtClean="0">
                <a:latin typeface="Courier New" pitchFamily="49" charset="0"/>
                <a:cs typeface="Courier New" pitchFamily="49" charset="0"/>
              </a:rPr>
              <a:t>------------------------------------------------------------------------------</a:t>
            </a:r>
          </a:p>
          <a:p>
            <a:r>
              <a:rPr lang="en-US" sz="1300" dirty="0" smtClean="0">
                <a:latin typeface="Courier New" pitchFamily="49" charset="0"/>
                <a:cs typeface="Courier New" pitchFamily="49" charset="0"/>
              </a:rPr>
              <a:t>    mean = mean(</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                                              t =   4.2429</a:t>
            </a:r>
          </a:p>
          <a:p>
            <a:r>
              <a:rPr lang="en-US" sz="1300" dirty="0" smtClean="0">
                <a:latin typeface="Courier New" pitchFamily="49" charset="0"/>
                <a:cs typeface="Courier New" pitchFamily="49" charset="0"/>
              </a:rPr>
              <a:t>Ho: mean = 50                                    degrees of freedom =      299</a:t>
            </a:r>
          </a:p>
          <a:p>
            <a:endParaRPr lang="en-US" sz="1300" dirty="0" smtClean="0">
              <a:latin typeface="Courier New" pitchFamily="49" charset="0"/>
              <a:cs typeface="Courier New" pitchFamily="49" charset="0"/>
            </a:endParaRPr>
          </a:p>
          <a:p>
            <a:r>
              <a:rPr lang="en-US" sz="1300" dirty="0" smtClean="0">
                <a:latin typeface="Courier New" pitchFamily="49" charset="0"/>
                <a:cs typeface="Courier New" pitchFamily="49" charset="0"/>
              </a:rPr>
              <a:t>    Ha: mean &lt; 50               Ha: mean != 50                 Ha: mean &gt; 50</a:t>
            </a:r>
          </a:p>
          <a:p>
            <a:r>
              <a:rPr lang="en-US" sz="1300" dirty="0" smtClean="0">
                <a:latin typeface="Courier New" pitchFamily="49" charset="0"/>
                <a:cs typeface="Courier New" pitchFamily="49" charset="0"/>
              </a:rPr>
              <a:t> Pr(T &lt; t) = 1.0000         Pr(|T| &gt; |t|) = 0.0000          Pr(T &gt; t) = 0.0000</a:t>
            </a:r>
          </a:p>
          <a:p>
            <a:endParaRPr lang="en-US" sz="1300" dirty="0" smtClean="0">
              <a:latin typeface="Courier New" pitchFamily="49" charset="0"/>
              <a:cs typeface="Courier New" pitchFamily="49" charset="0"/>
            </a:endParaRPr>
          </a:p>
        </p:txBody>
      </p:sp>
      <p:sp>
        <p:nvSpPr>
          <p:cNvPr id="3" name="Oval 2"/>
          <p:cNvSpPr/>
          <p:nvPr/>
        </p:nvSpPr>
        <p:spPr>
          <a:xfrm>
            <a:off x="228600" y="3276600"/>
            <a:ext cx="25146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752600"/>
            <a:ext cx="8763000" cy="2893100"/>
          </a:xfrm>
          <a:prstGeom prst="rect">
            <a:avLst/>
          </a:prstGeom>
        </p:spPr>
        <p:txBody>
          <a:bodyPr wrap="square">
            <a:spAutoFit/>
          </a:bodyPr>
          <a:lstStyle/>
          <a:p>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ttest</a:t>
            </a:r>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==50</a:t>
            </a:r>
          </a:p>
          <a:p>
            <a:endParaRPr lang="en-US" sz="1300" dirty="0" smtClean="0">
              <a:latin typeface="Courier New" pitchFamily="49" charset="0"/>
              <a:cs typeface="Courier New" pitchFamily="49" charset="0"/>
            </a:endParaRPr>
          </a:p>
          <a:p>
            <a:r>
              <a:rPr lang="en-US" sz="1300" dirty="0" smtClean="0">
                <a:latin typeface="Courier New" pitchFamily="49" charset="0"/>
                <a:cs typeface="Courier New" pitchFamily="49" charset="0"/>
              </a:rPr>
              <a:t>One-sample t test</a:t>
            </a:r>
          </a:p>
          <a:p>
            <a:r>
              <a:rPr lang="en-US" sz="1300" dirty="0" smtClean="0">
                <a:latin typeface="Courier New" pitchFamily="49" charset="0"/>
                <a:cs typeface="Courier New" pitchFamily="49" charset="0"/>
              </a:rPr>
              <a:t>------------------------------------------------------------------------------</a:t>
            </a:r>
          </a:p>
          <a:p>
            <a:r>
              <a:rPr lang="en-US" sz="1300" dirty="0" smtClean="0">
                <a:latin typeface="Courier New" pitchFamily="49" charset="0"/>
                <a:cs typeface="Courier New" pitchFamily="49" charset="0"/>
              </a:rPr>
              <a:t>Variable |     </a:t>
            </a:r>
            <a:r>
              <a:rPr lang="en-US" sz="1300" dirty="0" err="1" smtClean="0">
                <a:latin typeface="Courier New" pitchFamily="49" charset="0"/>
                <a:cs typeface="Courier New" pitchFamily="49" charset="0"/>
              </a:rPr>
              <a:t>Obs</a:t>
            </a:r>
            <a:r>
              <a:rPr lang="en-US" sz="1300" dirty="0" smtClean="0">
                <a:latin typeface="Courier New" pitchFamily="49" charset="0"/>
                <a:cs typeface="Courier New" pitchFamily="49" charset="0"/>
              </a:rPr>
              <a:t>        Mean    Std. Err.   Std. Dev.   [95% Conf. Interval]</a:t>
            </a:r>
          </a:p>
          <a:p>
            <a:r>
              <a:rPr lang="en-US" sz="1300" dirty="0" smtClean="0">
                <a:latin typeface="Courier New" pitchFamily="49" charset="0"/>
                <a:cs typeface="Courier New" pitchFamily="49" charset="0"/>
              </a:rPr>
              <a:t>---------+--------------------------------------------------------------------</a:t>
            </a:r>
          </a:p>
          <a:p>
            <a:r>
              <a:rPr lang="en-US" sz="1300" dirty="0" smtClean="0">
                <a:latin typeface="Courier New" pitchFamily="49" charset="0"/>
                <a:cs typeface="Courier New" pitchFamily="49" charset="0"/>
              </a:rPr>
              <a:t>     </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 |     300      52.444    .5760239    9.977027    51.31043    53.57757</a:t>
            </a:r>
          </a:p>
          <a:p>
            <a:r>
              <a:rPr lang="en-US" sz="1300" dirty="0" smtClean="0">
                <a:latin typeface="Courier New" pitchFamily="49" charset="0"/>
                <a:cs typeface="Courier New" pitchFamily="49" charset="0"/>
              </a:rPr>
              <a:t>------------------------------------------------------------------------------</a:t>
            </a:r>
          </a:p>
          <a:p>
            <a:r>
              <a:rPr lang="en-US" sz="1300" dirty="0" smtClean="0">
                <a:latin typeface="Courier New" pitchFamily="49" charset="0"/>
                <a:cs typeface="Courier New" pitchFamily="49" charset="0"/>
              </a:rPr>
              <a:t>    mean = mean(</a:t>
            </a:r>
            <a:r>
              <a:rPr lang="en-US" sz="1300" dirty="0" err="1" smtClean="0">
                <a:latin typeface="Courier New" pitchFamily="49" charset="0"/>
                <a:cs typeface="Courier New" pitchFamily="49" charset="0"/>
              </a:rPr>
              <a:t>rdg</a:t>
            </a:r>
            <a:r>
              <a:rPr lang="en-US" sz="1300" dirty="0" smtClean="0">
                <a:latin typeface="Courier New" pitchFamily="49" charset="0"/>
                <a:cs typeface="Courier New" pitchFamily="49" charset="0"/>
              </a:rPr>
              <a:t>)                                              t =   4.2429</a:t>
            </a:r>
          </a:p>
          <a:p>
            <a:r>
              <a:rPr lang="en-US" sz="1300" dirty="0" smtClean="0">
                <a:latin typeface="Courier New" pitchFamily="49" charset="0"/>
                <a:cs typeface="Courier New" pitchFamily="49" charset="0"/>
              </a:rPr>
              <a:t>Ho: mean = 50                                    degrees of freedom =      299</a:t>
            </a:r>
          </a:p>
          <a:p>
            <a:endParaRPr lang="en-US" sz="1300" dirty="0" smtClean="0">
              <a:latin typeface="Courier New" pitchFamily="49" charset="0"/>
              <a:cs typeface="Courier New" pitchFamily="49" charset="0"/>
            </a:endParaRPr>
          </a:p>
          <a:p>
            <a:r>
              <a:rPr lang="en-US" sz="1300" dirty="0" smtClean="0">
                <a:latin typeface="Courier New" pitchFamily="49" charset="0"/>
                <a:cs typeface="Courier New" pitchFamily="49" charset="0"/>
              </a:rPr>
              <a:t>    Ha: mean &lt; 50               Ha: mean != 50                 Ha: mean &gt; 50</a:t>
            </a:r>
          </a:p>
          <a:p>
            <a:r>
              <a:rPr lang="en-US" sz="1300" dirty="0" smtClean="0">
                <a:latin typeface="Courier New" pitchFamily="49" charset="0"/>
                <a:cs typeface="Courier New" pitchFamily="49" charset="0"/>
              </a:rPr>
              <a:t> Pr(T &lt; t) = 1.0000         Pr(|T| &gt; |t|) = 0.0000          Pr(T &gt; t) = 0.0000</a:t>
            </a:r>
          </a:p>
          <a:p>
            <a:endParaRPr lang="en-US" sz="1300" dirty="0" smtClean="0">
              <a:latin typeface="Courier New" pitchFamily="49" charset="0"/>
              <a:cs typeface="Courier New" pitchFamily="49" charset="0"/>
            </a:endParaRPr>
          </a:p>
        </p:txBody>
      </p:sp>
      <p:sp>
        <p:nvSpPr>
          <p:cNvPr id="5" name="Oval 4"/>
          <p:cNvSpPr/>
          <p:nvPr/>
        </p:nvSpPr>
        <p:spPr>
          <a:xfrm>
            <a:off x="5791200" y="2286000"/>
            <a:ext cx="2895600"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 </a:t>
            </a:r>
            <a:endParaRPr lang="en-US" dirty="0"/>
          </a:p>
        </p:txBody>
      </p:sp>
      <p:sp>
        <p:nvSpPr>
          <p:cNvPr id="3" name="Content Placeholder 2"/>
          <p:cNvSpPr>
            <a:spLocks noGrp="1"/>
          </p:cNvSpPr>
          <p:nvPr>
            <p:ph idx="1"/>
          </p:nvPr>
        </p:nvSpPr>
        <p:spPr>
          <a:xfrm>
            <a:off x="457200" y="1371600"/>
            <a:ext cx="8229600" cy="5029200"/>
          </a:xfrm>
        </p:spPr>
        <p:txBody>
          <a:bodyPr>
            <a:normAutofit fontScale="85000" lnSpcReduction="20000"/>
          </a:bodyPr>
          <a:lstStyle/>
          <a:p>
            <a:r>
              <a:rPr lang="en-US" dirty="0" smtClean="0"/>
              <a:t>Fifteen years ago a complete survey of undergraduate students at a large university indicated that the average student smoked an average of 8.3 cigarettes per day. The director of the student health center wishes to determine whether the incidence of cigarette smoking at his university has decreased over the 15-year period.  He obtains the following results from a recently selected random sample of undergraduate students:</a:t>
            </a:r>
          </a:p>
          <a:p>
            <a:endParaRPr lang="en-US" dirty="0" smtClean="0"/>
          </a:p>
          <a:p>
            <a:pPr lvl="1"/>
            <a:r>
              <a:rPr lang="en-US" dirty="0" smtClean="0"/>
              <a:t>What are H</a:t>
            </a:r>
            <a:r>
              <a:rPr lang="en-US" baseline="-25000" dirty="0" smtClean="0"/>
              <a:t>0</a:t>
            </a:r>
            <a:r>
              <a:rPr lang="en-US" dirty="0" smtClean="0"/>
              <a:t> and H</a:t>
            </a:r>
            <a:r>
              <a:rPr lang="en-US" baseline="-25000" dirty="0" smtClean="0"/>
              <a:t>1</a:t>
            </a:r>
            <a:r>
              <a:rPr lang="en-US" dirty="0" smtClean="0"/>
              <a:t>?</a:t>
            </a:r>
          </a:p>
          <a:p>
            <a:pPr lvl="1"/>
            <a:r>
              <a:rPr lang="en-US" dirty="0" smtClean="0"/>
              <a:t>Can you reject the null hypothesis with </a:t>
            </a:r>
            <a:r>
              <a:rPr lang="el-GR" dirty="0" smtClean="0">
                <a:latin typeface="Cambria Math"/>
                <a:ea typeface="Cambria Math"/>
              </a:rPr>
              <a:t>α</a:t>
            </a:r>
            <a:r>
              <a:rPr lang="en-US" dirty="0" smtClean="0">
                <a:latin typeface="Cambria Math"/>
                <a:ea typeface="Cambria Math"/>
              </a:rPr>
              <a:t>=0.05?</a:t>
            </a:r>
          </a:p>
          <a:p>
            <a:pPr lvl="1"/>
            <a:r>
              <a:rPr lang="en-US" dirty="0" smtClean="0">
                <a:latin typeface="Cambria Math"/>
                <a:ea typeface="Cambria Math"/>
              </a:rPr>
              <a:t>What is the 95% confidence interval for the true value of current mean cigarettes smoked per day?</a:t>
            </a:r>
          </a:p>
          <a:p>
            <a:pPr lvl="1"/>
            <a:r>
              <a:rPr lang="en-US" dirty="0" smtClean="0">
                <a:latin typeface="Cambria Math"/>
                <a:ea typeface="Cambria Math"/>
              </a:rPr>
              <a:t>Draw final conclusions</a:t>
            </a:r>
            <a:endParaRPr lang="en-US" dirty="0"/>
          </a:p>
        </p:txBody>
      </p:sp>
      <p:graphicFrame>
        <p:nvGraphicFramePr>
          <p:cNvPr id="36866" name="Object 2"/>
          <p:cNvGraphicFramePr>
            <a:graphicFrameLocks noChangeAspect="1"/>
          </p:cNvGraphicFramePr>
          <p:nvPr/>
        </p:nvGraphicFramePr>
        <p:xfrm>
          <a:off x="1524000" y="4078287"/>
          <a:ext cx="6096000" cy="417513"/>
        </p:xfrm>
        <a:graphic>
          <a:graphicData uri="http://schemas.openxmlformats.org/presentationml/2006/ole">
            <p:oleObj spid="_x0000_s36866" name="Document" r:id="rId3" imgW="9157110" imgH="626470" progId="Word.Document.12">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1.jpg"/>
          <p:cNvPicPr>
            <a:picLocks noGrp="1" noChangeAspect="1"/>
          </p:cNvPicPr>
          <p:nvPr isPhoto="1"/>
        </p:nvPicPr>
        <p:blipFill>
          <a:blip r:embed="rId2" cstate="print">
            <a:lum/>
          </a:blip>
          <a:stretch>
            <a:fillRect/>
          </a:stretch>
        </p:blipFill>
        <p:spPr>
          <a:xfrm>
            <a:off x="2209800" y="1447800"/>
            <a:ext cx="4648200" cy="5180205"/>
          </a:xfrm>
          <a:prstGeom prst="rect">
            <a:avLst/>
          </a:prstGeom>
          <a:noFill/>
          <a:ln>
            <a:noFill/>
          </a:ln>
        </p:spPr>
      </p:pic>
      <p:sp>
        <p:nvSpPr>
          <p:cNvPr id="3" name="TextBox 2"/>
          <p:cNvSpPr txBox="1"/>
          <p:nvPr/>
        </p:nvSpPr>
        <p:spPr>
          <a:xfrm>
            <a:off x="1752600" y="533400"/>
            <a:ext cx="6172200" cy="584775"/>
          </a:xfrm>
          <a:prstGeom prst="rect">
            <a:avLst/>
          </a:prstGeom>
          <a:noFill/>
        </p:spPr>
        <p:txBody>
          <a:bodyPr wrap="square" rtlCol="0">
            <a:spAutoFit/>
          </a:bodyPr>
          <a:lstStyle/>
          <a:p>
            <a:r>
              <a:rPr lang="en-US" sz="3200" dirty="0" smtClean="0"/>
              <a:t>Confidence Intervals for Hands data</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Questions?</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ec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ection">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section</Template>
  <TotalTime>456</TotalTime>
  <Words>967</Words>
  <Application>Microsoft Office PowerPoint</Application>
  <PresentationFormat>On-screen Show (4:3)</PresentationFormat>
  <Paragraphs>129</Paragraphs>
  <Slides>16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section</vt:lpstr>
      <vt:lpstr>Document</vt:lpstr>
      <vt:lpstr>EDUC 200C Section 5–Hypothesis Testing Forever </vt:lpstr>
      <vt:lpstr>Goals</vt:lpstr>
      <vt:lpstr>Review of the General Idea of Hypothesis Testing</vt:lpstr>
      <vt:lpstr>Confidence Intervals</vt:lpstr>
      <vt:lpstr>Confidence intervals with Z-scores</vt:lpstr>
      <vt:lpstr>Confidence Interval math…</vt:lpstr>
      <vt:lpstr>Confidence Intervals</vt:lpstr>
      <vt:lpstr>Stata…</vt:lpstr>
      <vt:lpstr>Say we have a sample of reading scores…</vt:lpstr>
      <vt:lpstr>Using Stata to test our null hypothesis</vt:lpstr>
      <vt:lpstr>Slide 11</vt:lpstr>
      <vt:lpstr>Slide 12</vt:lpstr>
      <vt:lpstr>Slide 13</vt:lpstr>
      <vt:lpstr>Practice Problem </vt:lpstr>
      <vt:lpstr>Slide 15</vt:lpstr>
      <vt:lpstr>Questions?</vt:lpstr>
    </vt:vector>
  </TitlesOfParts>
  <Company>Stanford Computing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 200C Section 5 -</dc:title>
  <dc:creator>Melissa Kemmerle</dc:creator>
  <cp:lastModifiedBy>hakuta</cp:lastModifiedBy>
  <cp:revision>32</cp:revision>
  <dcterms:created xsi:type="dcterms:W3CDTF">2010-10-27T18:10:58Z</dcterms:created>
  <dcterms:modified xsi:type="dcterms:W3CDTF">2012-11-05T18:11:06Z</dcterms:modified>
</cp:coreProperties>
</file>